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2667-27D4-4D52-B5C9-14546D1F634E}" type="datetimeFigureOut">
              <a:rPr lang="es-CL" smtClean="0"/>
              <a:pPr/>
              <a:t>01-06-2018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4C4C9-80BB-4965-B9C7-5769C3F0C3B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2667-27D4-4D52-B5C9-14546D1F634E}" type="datetimeFigureOut">
              <a:rPr lang="es-CL" smtClean="0"/>
              <a:pPr/>
              <a:t>01-06-2018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4C4C9-80BB-4965-B9C7-5769C3F0C3B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2667-27D4-4D52-B5C9-14546D1F634E}" type="datetimeFigureOut">
              <a:rPr lang="es-CL" smtClean="0"/>
              <a:pPr/>
              <a:t>01-06-2018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4C4C9-80BB-4965-B9C7-5769C3F0C3B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2667-27D4-4D52-B5C9-14546D1F634E}" type="datetimeFigureOut">
              <a:rPr lang="es-CL" smtClean="0"/>
              <a:pPr/>
              <a:t>01-06-2018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4C4C9-80BB-4965-B9C7-5769C3F0C3B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2667-27D4-4D52-B5C9-14546D1F634E}" type="datetimeFigureOut">
              <a:rPr lang="es-CL" smtClean="0"/>
              <a:pPr/>
              <a:t>01-06-2018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4C4C9-80BB-4965-B9C7-5769C3F0C3B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2667-27D4-4D52-B5C9-14546D1F634E}" type="datetimeFigureOut">
              <a:rPr lang="es-CL" smtClean="0"/>
              <a:pPr/>
              <a:t>01-06-2018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4C4C9-80BB-4965-B9C7-5769C3F0C3B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2667-27D4-4D52-B5C9-14546D1F634E}" type="datetimeFigureOut">
              <a:rPr lang="es-CL" smtClean="0"/>
              <a:pPr/>
              <a:t>01-06-2018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4C4C9-80BB-4965-B9C7-5769C3F0C3B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2667-27D4-4D52-B5C9-14546D1F634E}" type="datetimeFigureOut">
              <a:rPr lang="es-CL" smtClean="0"/>
              <a:pPr/>
              <a:t>01-06-2018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4C4C9-80BB-4965-B9C7-5769C3F0C3B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2667-27D4-4D52-B5C9-14546D1F634E}" type="datetimeFigureOut">
              <a:rPr lang="es-CL" smtClean="0"/>
              <a:pPr/>
              <a:t>01-06-2018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4C4C9-80BB-4965-B9C7-5769C3F0C3B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2667-27D4-4D52-B5C9-14546D1F634E}" type="datetimeFigureOut">
              <a:rPr lang="es-CL" smtClean="0"/>
              <a:pPr/>
              <a:t>01-06-2018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4C4C9-80BB-4965-B9C7-5769C3F0C3B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2667-27D4-4D52-B5C9-14546D1F634E}" type="datetimeFigureOut">
              <a:rPr lang="es-CL" smtClean="0"/>
              <a:pPr/>
              <a:t>01-06-2018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4C4C9-80BB-4965-B9C7-5769C3F0C3B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C2667-27D4-4D52-B5C9-14546D1F634E}" type="datetimeFigureOut">
              <a:rPr lang="es-CL" smtClean="0"/>
              <a:pPr/>
              <a:t>01-06-2018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4C4C9-80BB-4965-B9C7-5769C3F0C3B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31875" t="6666" r="32968" b="5000"/>
          <a:stretch>
            <a:fillRect/>
          </a:stretch>
        </p:blipFill>
        <p:spPr bwMode="auto">
          <a:xfrm>
            <a:off x="214283" y="1019134"/>
            <a:ext cx="3929089" cy="555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CuadroTexto"/>
          <p:cNvSpPr txBox="1"/>
          <p:nvPr/>
        </p:nvSpPr>
        <p:spPr>
          <a:xfrm>
            <a:off x="4714876" y="285729"/>
            <a:ext cx="421484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b="1" dirty="0" smtClean="0"/>
          </a:p>
          <a:p>
            <a:pPr>
              <a:buFont typeface="Arial" charset="0"/>
              <a:buChar char="•"/>
            </a:pPr>
            <a:r>
              <a:rPr lang="es-CL" b="1" dirty="0" smtClean="0"/>
              <a:t>Tendrá la oportunidad de aumentar su ahorro previsional. </a:t>
            </a:r>
          </a:p>
          <a:p>
            <a:endParaRPr lang="es-CL" b="1" dirty="0" smtClean="0"/>
          </a:p>
          <a:p>
            <a:pPr>
              <a:buFont typeface="Arial" charset="0"/>
              <a:buChar char="•"/>
            </a:pPr>
            <a:r>
              <a:rPr lang="es-CL" b="1" dirty="0" smtClean="0"/>
              <a:t>Educación y Asesoría Previsional en su lugar de trabajo.</a:t>
            </a:r>
          </a:p>
          <a:p>
            <a:pPr>
              <a:buFont typeface="Arial" charset="0"/>
              <a:buChar char="•"/>
            </a:pPr>
            <a:endParaRPr lang="es-CL" b="1" dirty="0" smtClean="0"/>
          </a:p>
          <a:p>
            <a:pPr>
              <a:buFont typeface="Arial" charset="0"/>
              <a:buChar char="•"/>
            </a:pPr>
            <a:r>
              <a:rPr lang="es-CL" b="1" dirty="0" smtClean="0"/>
              <a:t>Los trabajadores que ahorren en APVG después de impuestos podrán recibir una bonificación fiscal del 15% del monto de ahorro realizado.</a:t>
            </a:r>
          </a:p>
          <a:p>
            <a:endParaRPr lang="es-CL" b="1" dirty="0" smtClean="0"/>
          </a:p>
          <a:p>
            <a:pPr>
              <a:buFont typeface="Arial" charset="0"/>
              <a:buChar char="•"/>
            </a:pPr>
            <a:r>
              <a:rPr lang="es-CL" b="1" dirty="0" smtClean="0"/>
              <a:t>Ahorro Mínimo desde $ 10.000</a:t>
            </a:r>
          </a:p>
          <a:p>
            <a:endParaRPr lang="es-CL" b="1" dirty="0" smtClean="0"/>
          </a:p>
          <a:p>
            <a:pPr>
              <a:buFont typeface="Arial" charset="0"/>
              <a:buChar char="•"/>
            </a:pPr>
            <a:r>
              <a:rPr lang="es-CL" b="1" dirty="0" smtClean="0"/>
              <a:t>Acceder a bajos costos de administración.</a:t>
            </a:r>
          </a:p>
          <a:p>
            <a:pPr>
              <a:buFont typeface="Arial" charset="0"/>
              <a:buChar char="•"/>
            </a:pPr>
            <a:endParaRPr lang="es-CL" b="1" dirty="0" smtClean="0"/>
          </a:p>
          <a:p>
            <a:pPr>
              <a:buFont typeface="Arial" charset="0"/>
              <a:buChar char="•"/>
            </a:pPr>
            <a:r>
              <a:rPr lang="es-CL" b="1" dirty="0" smtClean="0"/>
              <a:t>Los ahorros tienen carácter de inembargables.</a:t>
            </a:r>
          </a:p>
          <a:p>
            <a:endParaRPr lang="es-CL" b="1" dirty="0" smtClean="0"/>
          </a:p>
          <a:p>
            <a:r>
              <a:rPr lang="es-CL" b="1" dirty="0" smtClean="0"/>
              <a:t>Contacto: Call Center  800 20 10 02 o</a:t>
            </a:r>
          </a:p>
          <a:p>
            <a:r>
              <a:rPr lang="es-CL" b="1" dirty="0" smtClean="0"/>
              <a:t>www.principal.cl</a:t>
            </a:r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</p:txBody>
      </p:sp>
      <p:sp>
        <p:nvSpPr>
          <p:cNvPr id="4" name="3 CuadroTexto"/>
          <p:cNvSpPr txBox="1"/>
          <p:nvPr/>
        </p:nvSpPr>
        <p:spPr>
          <a:xfrm>
            <a:off x="928662" y="416462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 smtClean="0"/>
              <a:t>        </a:t>
            </a:r>
            <a:r>
              <a:rPr lang="es-CL" b="1" dirty="0" smtClean="0"/>
              <a:t>Beneficios Convenio SEDUC</a:t>
            </a:r>
            <a:endParaRPr lang="es-CL" b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42852"/>
            <a:ext cx="855657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75</Words>
  <Application>Microsoft Office PowerPoint</Application>
  <PresentationFormat>Presentación en pantalla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PC</dc:creator>
  <cp:lastModifiedBy>Gisela Friedl</cp:lastModifiedBy>
  <cp:revision>4</cp:revision>
  <dcterms:created xsi:type="dcterms:W3CDTF">2013-06-13T16:12:53Z</dcterms:created>
  <dcterms:modified xsi:type="dcterms:W3CDTF">2018-06-01T16:34:06Z</dcterms:modified>
</cp:coreProperties>
</file>